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6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52"/>
    <p:restoredTop sz="96327"/>
  </p:normalViewPr>
  <p:slideViewPr>
    <p:cSldViewPr snapToGrid="0" snapToObjects="1">
      <p:cViewPr varScale="1">
        <p:scale>
          <a:sx n="145" d="100"/>
          <a:sy n="145" d="100"/>
        </p:scale>
        <p:origin x="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2A45E5-41D6-2648-95E1-52E3A9E4417B}" type="datetimeFigureOut">
              <a:rPr lang="en-US" smtClean="0"/>
              <a:t>12/1/20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CE77B8-FA80-5342-9D18-49DA992F1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72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url</a:t>
            </a:r>
            <a:r>
              <a:rPr lang="en-US" dirty="0"/>
              <a:t>: 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imgres?imgurl</a:t>
            </a:r>
            <a:r>
              <a:rPr lang="en-US" dirty="0"/>
              <a:t>=https%3A%2F%2Fcdn3.iconfinder.com%2Fdata%2Ficons%2Felastic-search-line%2F128%2FElastic_Search_-_Line-05-512.png&amp;imgrefurl=https%3A%2F%2Fwww.iconfinder.com%2Ficons%2F4665701%2Fdata_data_source_database_elastic_search_search_data_icon&amp;tbnid=</a:t>
            </a:r>
            <a:r>
              <a:rPr lang="en-US" dirty="0" err="1"/>
              <a:t>dqN_fINWpMsvQM&amp;vet</a:t>
            </a:r>
            <a:r>
              <a:rPr lang="en-US" dirty="0"/>
              <a:t>=12ahUKEwi2xK-71sjnAhVGa6wKHXXYATEQMygAegUIARCBAg..i&amp;docid=wfCWf4QNJdT3VM&amp;w=512&amp;h=512&amp;q=data%20icon&amp;ved=2ahUKEwi2xK-71sjnAhVGa6wKHXXYATEQMygAegUIARCBAg</a:t>
            </a:r>
          </a:p>
          <a:p>
            <a:r>
              <a:rPr lang="en-US" dirty="0"/>
              <a:t>Database: https://</a:t>
            </a:r>
            <a:r>
              <a:rPr lang="en-US" dirty="0" err="1"/>
              <a:t>static.thenounproject.com</a:t>
            </a:r>
            <a:r>
              <a:rPr lang="en-US" dirty="0"/>
              <a:t>/</a:t>
            </a:r>
            <a:r>
              <a:rPr lang="en-US" dirty="0" err="1"/>
              <a:t>png</a:t>
            </a:r>
            <a:r>
              <a:rPr lang="en-US" dirty="0"/>
              <a:t>/9658-200.png</a:t>
            </a:r>
          </a:p>
          <a:p>
            <a:r>
              <a:rPr lang="en-US" dirty="0" err="1"/>
              <a:t>Api</a:t>
            </a:r>
            <a:r>
              <a:rPr lang="en-US" dirty="0"/>
              <a:t>: https://</a:t>
            </a:r>
            <a:r>
              <a:rPr lang="en-US" dirty="0" err="1"/>
              <a:t>static.thenounproject.com</a:t>
            </a:r>
            <a:r>
              <a:rPr lang="en-US" dirty="0"/>
              <a:t>/</a:t>
            </a:r>
            <a:r>
              <a:rPr lang="en-US" dirty="0" err="1"/>
              <a:t>png</a:t>
            </a:r>
            <a:r>
              <a:rPr lang="en-US" dirty="0"/>
              <a:t>/410844-200.png</a:t>
            </a:r>
          </a:p>
          <a:p>
            <a:r>
              <a:rPr lang="en-US" dirty="0"/>
              <a:t>Data preprocessing: https://cdn4.iconfinder.com/data/icons/internet-of-things-34/66/10-512.png</a:t>
            </a:r>
          </a:p>
          <a:p>
            <a:r>
              <a:rPr lang="en-US" dirty="0" err="1"/>
              <a:t>Javascript</a:t>
            </a:r>
            <a:r>
              <a:rPr lang="en-US" dirty="0"/>
              <a:t>: https://</a:t>
            </a:r>
            <a:r>
              <a:rPr lang="en-US" dirty="0" err="1"/>
              <a:t>cdn.iconscout.com</a:t>
            </a:r>
            <a:r>
              <a:rPr lang="en-US" dirty="0"/>
              <a:t>/icon/free/png-256/javascript-20-555998.png</a:t>
            </a:r>
          </a:p>
          <a:p>
            <a:r>
              <a:rPr lang="en-US" dirty="0"/>
              <a:t>Data visualization: https://</a:t>
            </a:r>
            <a:r>
              <a:rPr lang="en-US" dirty="0" err="1"/>
              <a:t>pngimage.net</a:t>
            </a:r>
            <a:r>
              <a:rPr lang="en-US" dirty="0"/>
              <a:t>/</a:t>
            </a:r>
            <a:r>
              <a:rPr lang="en-US" dirty="0" err="1"/>
              <a:t>wp</a:t>
            </a:r>
            <a:r>
              <a:rPr lang="en-US" dirty="0"/>
              <a:t>-content/uploads/2018/06/graph-button-png-2.png</a:t>
            </a:r>
          </a:p>
        </p:txBody>
      </p:sp>
    </p:spTree>
    <p:extLst>
      <p:ext uri="{BB962C8B-B14F-4D97-AF65-F5344CB8AC3E}">
        <p14:creationId xmlns:p14="http://schemas.microsoft.com/office/powerpoint/2010/main" val="576017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2551D-E567-9941-B132-E8E46C352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6ED551-E7ED-1F4D-9D9B-406920CBF8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52D7F-D557-1240-A6C3-333322828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0F5A9-7F88-AF4F-99A3-88DC8A3B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9E3DD-7617-214C-8AB6-CFD274CC7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8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FDDFF-BA7F-AB42-904E-B2AFB2C85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23B4D6-0FE9-CA4F-BEC1-D2F5DCB4E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4FC4E-A154-7144-8F32-A36531D1C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DDACC-202E-AC4A-AECE-5FCC7F267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7375F-7761-1547-9B71-39B7867D3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99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7C12B6-8811-5148-8EB5-6FB0BF1BA9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20B326-66CF-7541-8DA4-DABD8EBCC6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EE4CC-E590-E44F-87C4-5789694F1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8CB774-EE92-7B41-B44D-A5E007123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95D2E-D05F-284F-9F4A-EE3C1936F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071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Text Only">
  <p:cSld name="9. Text 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-16400" y="0"/>
            <a:ext cx="122248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ubTitle" idx="1"/>
          </p:nvPr>
        </p:nvSpPr>
        <p:spPr>
          <a:xfrm>
            <a:off x="0" y="901300"/>
            <a:ext cx="12192000" cy="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80" name="Google Shape;80;p10"/>
          <p:cNvCxnSpPr/>
          <p:nvPr/>
        </p:nvCxnSpPr>
        <p:spPr>
          <a:xfrm>
            <a:off x="365833" y="853440"/>
            <a:ext cx="11460800" cy="1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" name="Google Shape;81;p10"/>
          <p:cNvSpPr txBox="1">
            <a:spLocks noGrp="1"/>
          </p:cNvSpPr>
          <p:nvPr>
            <p:ph type="sldNum" idx="12"/>
          </p:nvPr>
        </p:nvSpPr>
        <p:spPr>
          <a:xfrm>
            <a:off x="11477033" y="6609600"/>
            <a:ext cx="349200" cy="1408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800">
                <a:solidFill>
                  <a:srgbClr val="000000"/>
                </a:solidFill>
              </a:defRPr>
            </a:lvl1pPr>
            <a:lvl2pPr lvl="1" rtl="0">
              <a:buNone/>
              <a:defRPr sz="800">
                <a:solidFill>
                  <a:srgbClr val="000000"/>
                </a:solidFill>
              </a:defRPr>
            </a:lvl2pPr>
            <a:lvl3pPr lvl="2" rtl="0">
              <a:buNone/>
              <a:defRPr sz="800">
                <a:solidFill>
                  <a:srgbClr val="000000"/>
                </a:solidFill>
              </a:defRPr>
            </a:lvl3pPr>
            <a:lvl4pPr lvl="3" rtl="0">
              <a:buNone/>
              <a:defRPr sz="800">
                <a:solidFill>
                  <a:srgbClr val="000000"/>
                </a:solidFill>
              </a:defRPr>
            </a:lvl4pPr>
            <a:lvl5pPr lvl="4" rtl="0">
              <a:buNone/>
              <a:defRPr sz="800">
                <a:solidFill>
                  <a:srgbClr val="000000"/>
                </a:solidFill>
              </a:defRPr>
            </a:lvl5pPr>
            <a:lvl6pPr lvl="5" rtl="0">
              <a:buNone/>
              <a:defRPr sz="800">
                <a:solidFill>
                  <a:srgbClr val="000000"/>
                </a:solidFill>
              </a:defRPr>
            </a:lvl6pPr>
            <a:lvl7pPr lvl="6" rtl="0">
              <a:buNone/>
              <a:defRPr sz="800">
                <a:solidFill>
                  <a:srgbClr val="000000"/>
                </a:solidFill>
              </a:defRPr>
            </a:lvl7pPr>
            <a:lvl8pPr lvl="7" rtl="0">
              <a:buNone/>
              <a:defRPr sz="800">
                <a:solidFill>
                  <a:srgbClr val="000000"/>
                </a:solidFill>
              </a:defRPr>
            </a:lvl8pPr>
            <a:lvl9pPr lvl="8" rtl="0">
              <a:buNone/>
              <a:defRPr sz="800">
                <a:solidFill>
                  <a:srgbClr val="000000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cxnSp>
        <p:nvCxnSpPr>
          <p:cNvPr id="82" name="Google Shape;82;p10"/>
          <p:cNvCxnSpPr/>
          <p:nvPr/>
        </p:nvCxnSpPr>
        <p:spPr>
          <a:xfrm>
            <a:off x="365760" y="6541940"/>
            <a:ext cx="11460800" cy="136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0"/>
          <p:cNvSpPr txBox="1">
            <a:spLocks noGrp="1"/>
          </p:cNvSpPr>
          <p:nvPr>
            <p:ph type="subTitle" idx="2"/>
          </p:nvPr>
        </p:nvSpPr>
        <p:spPr>
          <a:xfrm>
            <a:off x="-16400" y="6555533"/>
            <a:ext cx="10629200" cy="3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body" idx="3"/>
          </p:nvPr>
        </p:nvSpPr>
        <p:spPr>
          <a:xfrm>
            <a:off x="233" y="1712333"/>
            <a:ext cx="12192000" cy="48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2438339" lvl="3" indent="-423323" rtl="0">
              <a:spcBef>
                <a:spcPts val="1067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3047924" lvl="4" indent="-423323" rtl="0">
              <a:spcBef>
                <a:spcPts val="1067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3657509" lvl="5" indent="-423323" rtl="0">
              <a:spcBef>
                <a:spcPts val="1067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4267093" lvl="6" indent="-423323" rtl="0">
              <a:spcBef>
                <a:spcPts val="1067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4876678" lvl="7" indent="-423323" rtl="0">
              <a:spcBef>
                <a:spcPts val="1067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5486263" lvl="8" indent="-423323" rtl="0">
              <a:spcBef>
                <a:spcPts val="1067"/>
              </a:spcBef>
              <a:spcAft>
                <a:spcPts val="1067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4045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4C03F-5A74-4047-A07E-DA72EAF4E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31C2B-69CA-7744-BE81-22B5FCC2E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9D0DC-3FD3-DC40-BB1F-0EB23F891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2B0E9-FDCB-C545-A689-FAA02EFE5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84A2C-7921-D94E-A8B4-BB95B8A54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22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FE5D7-381B-C246-8B78-0051F5E2A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15E4C-6359-C74F-AAB7-FB0542B02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DF818-A239-B14F-9CAA-3111A8B34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0645CC-DFA8-C145-8F19-9160945BC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294C8-5015-8240-88A1-4EFEC82A5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20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683FA-5328-B54B-A625-A6D6AC8D3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54BB-9F63-B147-A4CA-82A2614C84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D3F947-6998-5346-A025-CBE3179C2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E3C8AE-A003-114F-A84F-0112E2184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A42F5E-C33B-FC45-8102-4CB5FF2A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15E4F-8AF3-9E44-A594-F56F01673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23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7769-69C3-4549-A647-F90820EF3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ED9E6-5B25-EE49-8EE8-810ED8C25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CBC50-F241-B046-824D-5B14B448B0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4D3A1D-799F-3142-A78A-3C3BBC88D1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A77BAF-7C8E-1C44-B1C8-CD49C6CE56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E9704F-DE19-1A45-BAF6-7BF8F8DE9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C84ECB-E7F9-5C49-85AE-C487A86B9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C14B39-F34A-9B43-B826-96936C31F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716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C361C-853E-2747-9C83-A8167AFF5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087438-7AA3-7246-89C8-4AEA282CE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6C03C2-D1E2-894D-B6AF-DB8D47D13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9192A-6E9F-D14D-88FF-0E949B936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393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AF8BF2-4145-104A-9431-FD79FA598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FFAC19-859D-C24A-A1DA-DB2680A24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E722E5-54F8-894D-B868-347A6A2DA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72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BF01-A133-A142-A670-1ADC2D951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52866-CF0A-4D49-B009-92ED33412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554381-2686-C947-9D73-252063E5BE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CB9B9A-DFE9-9045-914C-459416E08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1650C-4732-234E-88AA-848ABDAF6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E9AB4-BF9A-8C49-80DB-66383BE62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248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B3819-CEE1-D642-A2E7-34B8E0851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D113E8-DBBE-5B43-920D-1F1CB5CBFD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6B077-B819-914F-AFB8-DB8EEA773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B67FAB-BD58-8649-ABDF-88BCB9499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0ABF0E-3688-AB49-B2C4-5384AC5CB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09D60F-9A71-9F45-B104-E9C30B985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91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91C473-C8F2-DA4A-A578-AF8BBE9FC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3F987-CBE0-5D41-95C5-7101B054A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DB189-5E99-4340-BD12-B265943F4D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37299-DBCA-294B-9305-A2CEF6A0336A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6E11-319D-BB45-B511-03C4270649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78CCF-8424-444E-91ED-61E17DFF13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FE1663-16CA-104B-BAF6-B00F2261E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66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7ACD59-ACFB-C94B-95EC-66F3CE35F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1298AC-132A-AF4B-836C-A2E1D09E0580}"/>
              </a:ext>
            </a:extLst>
          </p:cNvPr>
          <p:cNvSpPr/>
          <p:nvPr/>
        </p:nvSpPr>
        <p:spPr>
          <a:xfrm>
            <a:off x="940775" y="1485900"/>
            <a:ext cx="10413023" cy="52785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C3FBFD7-8D83-824D-99C4-C9838EC08369}"/>
              </a:ext>
            </a:extLst>
          </p:cNvPr>
          <p:cNvGrpSpPr/>
          <p:nvPr/>
        </p:nvGrpSpPr>
        <p:grpSpPr>
          <a:xfrm>
            <a:off x="1496372" y="3920249"/>
            <a:ext cx="9652275" cy="536358"/>
            <a:chOff x="1491762" y="4884072"/>
            <a:chExt cx="9652275" cy="53635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3587738-2444-EE44-8B67-CEE21AC79F5E}"/>
                </a:ext>
              </a:extLst>
            </p:cNvPr>
            <p:cNvSpPr/>
            <p:nvPr/>
          </p:nvSpPr>
          <p:spPr>
            <a:xfrm>
              <a:off x="1978269" y="5196254"/>
              <a:ext cx="8721969" cy="114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B280D5B-B4F0-7E46-923B-D3601E9FB974}"/>
                </a:ext>
              </a:extLst>
            </p:cNvPr>
            <p:cNvSpPr txBox="1"/>
            <p:nvPr/>
          </p:nvSpPr>
          <p:spPr>
            <a:xfrm>
              <a:off x="1491762" y="4884072"/>
              <a:ext cx="8595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1/2020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E1DD229-FCDA-A64F-8F07-02BC6887BC1C}"/>
                </a:ext>
              </a:extLst>
            </p:cNvPr>
            <p:cNvSpPr txBox="1"/>
            <p:nvPr/>
          </p:nvSpPr>
          <p:spPr>
            <a:xfrm>
              <a:off x="10167488" y="4884072"/>
              <a:ext cx="9765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11/2020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676FDF-5351-1743-95C8-5D00EB70ADCB}"/>
                </a:ext>
              </a:extLst>
            </p:cNvPr>
            <p:cNvCxnSpPr>
              <a:cxnSpLocks/>
            </p:cNvCxnSpPr>
            <p:nvPr/>
          </p:nvCxnSpPr>
          <p:spPr>
            <a:xfrm>
              <a:off x="2681654" y="5068738"/>
              <a:ext cx="0" cy="35169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9F0F8A5-37F0-A146-B770-5FFFD49B7B12}"/>
              </a:ext>
            </a:extLst>
          </p:cNvPr>
          <p:cNvGrpSpPr/>
          <p:nvPr/>
        </p:nvGrpSpPr>
        <p:grpSpPr>
          <a:xfrm>
            <a:off x="3323492" y="4515195"/>
            <a:ext cx="5099539" cy="2210919"/>
            <a:chOff x="3323492" y="4515195"/>
            <a:chExt cx="5099539" cy="22109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DA27E01-C511-C54E-9139-648C69CCD9B7}"/>
                </a:ext>
              </a:extLst>
            </p:cNvPr>
            <p:cNvSpPr/>
            <p:nvPr/>
          </p:nvSpPr>
          <p:spPr>
            <a:xfrm>
              <a:off x="3323492" y="4515195"/>
              <a:ext cx="5099539" cy="22109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Chart with Traffic and COVID Data by State</a:t>
              </a: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pic>
          <p:nvPicPr>
            <p:cNvPr id="1032" name="Picture 8" descr="Histogram showing the numerical density of TUNEL+ cells in the striatum...  | Download Scientific Diagram">
              <a:extLst>
                <a:ext uri="{FF2B5EF4-FFF2-40B4-BE49-F238E27FC236}">
                  <a16:creationId xmlns:a16="http://schemas.microsoft.com/office/drawing/2014/main" id="{48CF2CEB-BC7E-EB46-BE81-CBD94A78F2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9849" y="5031937"/>
              <a:ext cx="2386824" cy="15921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10EB776-1713-7149-8920-AD1E0D795A0E}"/>
              </a:ext>
            </a:extLst>
          </p:cNvPr>
          <p:cNvGrpSpPr/>
          <p:nvPr/>
        </p:nvGrpSpPr>
        <p:grpSpPr>
          <a:xfrm>
            <a:off x="2355903" y="1547446"/>
            <a:ext cx="7601726" cy="2481259"/>
            <a:chOff x="2355903" y="1547446"/>
            <a:chExt cx="7601726" cy="2481259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CFAB514-6724-9A47-8E32-B8657BCAA358}"/>
                </a:ext>
              </a:extLst>
            </p:cNvPr>
            <p:cNvGrpSpPr/>
            <p:nvPr/>
          </p:nvGrpSpPr>
          <p:grpSpPr>
            <a:xfrm>
              <a:off x="3411310" y="1547446"/>
              <a:ext cx="5707099" cy="372142"/>
              <a:chOff x="3404663" y="1962973"/>
              <a:chExt cx="5707099" cy="372142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F7ECDFD-7D77-B748-B0CA-E8E241180046}"/>
                  </a:ext>
                </a:extLst>
              </p:cNvPr>
              <p:cNvSpPr txBox="1"/>
              <p:nvPr/>
            </p:nvSpPr>
            <p:spPr>
              <a:xfrm>
                <a:off x="3404663" y="1962973"/>
                <a:ext cx="11517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Traffic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D9EE8FC-5678-C249-857E-04E56C51E81D}"/>
                  </a:ext>
                </a:extLst>
              </p:cNvPr>
              <p:cNvSpPr txBox="1"/>
              <p:nvPr/>
            </p:nvSpPr>
            <p:spPr>
              <a:xfrm>
                <a:off x="7959970" y="1965783"/>
                <a:ext cx="11517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COVID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C1CCD4B-0248-8A41-97BD-B7C62F227BB7}"/>
                </a:ext>
              </a:extLst>
            </p:cNvPr>
            <p:cNvGrpSpPr/>
            <p:nvPr/>
          </p:nvGrpSpPr>
          <p:grpSpPr>
            <a:xfrm>
              <a:off x="2355903" y="1950349"/>
              <a:ext cx="7601726" cy="2078356"/>
              <a:chOff x="2355903" y="1950349"/>
              <a:chExt cx="7601726" cy="2078356"/>
            </a:xfrm>
          </p:grpSpPr>
          <p:pic>
            <p:nvPicPr>
              <p:cNvPr id="1042" name="Picture 18" descr="Choropleth Map | Data Viz Project">
                <a:extLst>
                  <a:ext uri="{FF2B5EF4-FFF2-40B4-BE49-F238E27FC236}">
                    <a16:creationId xmlns:a16="http://schemas.microsoft.com/office/drawing/2014/main" id="{A8A876A8-CCCD-7E48-B250-244E2A4874F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55903" y="1950349"/>
                <a:ext cx="2990353" cy="206231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18" descr="Choropleth Map | Data Viz Project">
                <a:extLst>
                  <a:ext uri="{FF2B5EF4-FFF2-40B4-BE49-F238E27FC236}">
                    <a16:creationId xmlns:a16="http://schemas.microsoft.com/office/drawing/2014/main" id="{7E8B1053-65DF-4B47-B6C2-B4A06617A81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67276" y="1966393"/>
                <a:ext cx="2990353" cy="206231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711088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id="{5A668574-AD90-8441-9538-FD28D5F2EA70}"/>
              </a:ext>
            </a:extLst>
          </p:cNvPr>
          <p:cNvSpPr/>
          <p:nvPr/>
        </p:nvSpPr>
        <p:spPr>
          <a:xfrm>
            <a:off x="6077272" y="1761803"/>
            <a:ext cx="5475896" cy="2481951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D49C8064-021B-1C49-811C-34730307E726}"/>
              </a:ext>
            </a:extLst>
          </p:cNvPr>
          <p:cNvSpPr/>
          <p:nvPr/>
        </p:nvSpPr>
        <p:spPr>
          <a:xfrm>
            <a:off x="164123" y="1761803"/>
            <a:ext cx="5588856" cy="4611291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B23BBB-29FB-C84B-B5AF-26FF483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127"/>
            <a:ext cx="12224800" cy="711600"/>
          </a:xfrm>
        </p:spPr>
        <p:txBody>
          <a:bodyPr/>
          <a:lstStyle/>
          <a:p>
            <a:r>
              <a:rPr lang="en-US" dirty="0"/>
              <a:t>Viable architecture design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32E089-227D-F148-AF42-917D975123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6104EE6-ADA5-F146-AC21-6B48B1FFA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737" y="2027944"/>
            <a:ext cx="1549633" cy="154963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C9C872C-E7FF-CE4B-9545-546E5E870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083" y="2276183"/>
            <a:ext cx="1053152" cy="10531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3D1EC84-A999-2646-8B95-4C3E490F0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3006" y="2341915"/>
            <a:ext cx="921687" cy="92168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01EB670-D5B8-AE49-AF07-5F04AFA135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23169" y="5206456"/>
            <a:ext cx="894963" cy="894963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40B6F42-9559-284B-854D-1FDF0722B1B8}"/>
              </a:ext>
            </a:extLst>
          </p:cNvPr>
          <p:cNvCxnSpPr>
            <a:stCxn id="10" idx="1"/>
            <a:endCxn id="18" idx="3"/>
          </p:cNvCxnSpPr>
          <p:nvPr/>
        </p:nvCxnSpPr>
        <p:spPr>
          <a:xfrm flipH="1" flipV="1">
            <a:off x="1330235" y="2802760"/>
            <a:ext cx="1056501" cy="1"/>
          </a:xfrm>
          <a:prstGeom prst="straightConnector1">
            <a:avLst/>
          </a:prstGeom>
          <a:ln w="38100"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B002DE4-FFB3-5F4F-B167-A655DDADF0ED}"/>
              </a:ext>
            </a:extLst>
          </p:cNvPr>
          <p:cNvCxnSpPr>
            <a:cxnSpLocks/>
          </p:cNvCxnSpPr>
          <p:nvPr/>
        </p:nvCxnSpPr>
        <p:spPr>
          <a:xfrm flipH="1">
            <a:off x="2962292" y="3515812"/>
            <a:ext cx="1" cy="585584"/>
          </a:xfrm>
          <a:prstGeom prst="straightConnector1">
            <a:avLst/>
          </a:prstGeom>
          <a:ln w="381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7B8B858-69FE-3646-89BE-06AEE1696CF2}"/>
              </a:ext>
            </a:extLst>
          </p:cNvPr>
          <p:cNvCxnSpPr>
            <a:cxnSpLocks/>
          </p:cNvCxnSpPr>
          <p:nvPr/>
        </p:nvCxnSpPr>
        <p:spPr>
          <a:xfrm flipH="1">
            <a:off x="3416708" y="3511397"/>
            <a:ext cx="3" cy="1609204"/>
          </a:xfrm>
          <a:prstGeom prst="straightConnector1">
            <a:avLst/>
          </a:prstGeom>
          <a:ln w="38100">
            <a:solidFill>
              <a:srgbClr val="0070C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FDCEB6F-E101-D941-A899-E8C76014A235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3936369" y="2802760"/>
            <a:ext cx="731520" cy="0"/>
          </a:xfrm>
          <a:prstGeom prst="straightConnector1">
            <a:avLst/>
          </a:prstGeom>
          <a:ln w="38100">
            <a:solidFill>
              <a:srgbClr val="0070C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FD2FF041-F7A1-2044-A994-C15B031DCE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1819" y="2426796"/>
            <a:ext cx="777256" cy="777256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F671640-90EB-564D-84F2-6B1E28625998}"/>
              </a:ext>
            </a:extLst>
          </p:cNvPr>
          <p:cNvCxnSpPr>
            <a:cxnSpLocks/>
          </p:cNvCxnSpPr>
          <p:nvPr/>
        </p:nvCxnSpPr>
        <p:spPr>
          <a:xfrm>
            <a:off x="5550280" y="2815424"/>
            <a:ext cx="731520" cy="0"/>
          </a:xfrm>
          <a:prstGeom prst="straightConnector1">
            <a:avLst/>
          </a:prstGeom>
          <a:ln w="38100">
            <a:solidFill>
              <a:srgbClr val="0070C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60">
            <a:extLst>
              <a:ext uri="{FF2B5EF4-FFF2-40B4-BE49-F238E27FC236}">
                <a16:creationId xmlns:a16="http://schemas.microsoft.com/office/drawing/2014/main" id="{8D69C0A8-55C1-EA43-AA53-4C56B83E1F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59185" y="4110913"/>
            <a:ext cx="406211" cy="406211"/>
          </a:xfrm>
          <a:prstGeom prst="rect">
            <a:avLst/>
          </a:prstGeom>
        </p:spPr>
      </p:pic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306E596-77C6-D244-B06D-E979BCE6028F}"/>
              </a:ext>
            </a:extLst>
          </p:cNvPr>
          <p:cNvCxnSpPr>
            <a:cxnSpLocks/>
          </p:cNvCxnSpPr>
          <p:nvPr/>
        </p:nvCxnSpPr>
        <p:spPr>
          <a:xfrm>
            <a:off x="2962290" y="4602981"/>
            <a:ext cx="1" cy="517620"/>
          </a:xfrm>
          <a:prstGeom prst="straightConnector1">
            <a:avLst/>
          </a:prstGeom>
          <a:ln w="381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9" name="Picture 68">
            <a:extLst>
              <a:ext uri="{FF2B5EF4-FFF2-40B4-BE49-F238E27FC236}">
                <a16:creationId xmlns:a16="http://schemas.microsoft.com/office/drawing/2014/main" id="{538DDBB7-5109-C642-8AFA-30D8AACF35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24153" y="2433333"/>
            <a:ext cx="738849" cy="738849"/>
          </a:xfrm>
          <a:prstGeom prst="rect">
            <a:avLst/>
          </a:prstGeom>
        </p:spPr>
      </p:pic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6B64FBA-75A1-D846-A85C-69C8198BC8CC}"/>
              </a:ext>
            </a:extLst>
          </p:cNvPr>
          <p:cNvCxnSpPr>
            <a:cxnSpLocks/>
          </p:cNvCxnSpPr>
          <p:nvPr/>
        </p:nvCxnSpPr>
        <p:spPr>
          <a:xfrm>
            <a:off x="7300527" y="2815424"/>
            <a:ext cx="635995" cy="0"/>
          </a:xfrm>
          <a:prstGeom prst="straightConnector1">
            <a:avLst/>
          </a:prstGeom>
          <a:ln w="381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:a16="http://schemas.microsoft.com/office/drawing/2014/main" id="{950F542E-3DBC-1243-97BD-46C50C1B17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88080" y="2058604"/>
            <a:ext cx="1583305" cy="1488305"/>
          </a:xfrm>
          <a:prstGeom prst="rect">
            <a:avLst/>
          </a:prstGeom>
        </p:spPr>
      </p:pic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4FADF5E7-D006-EA4A-9D15-2433250F4E1C}"/>
              </a:ext>
            </a:extLst>
          </p:cNvPr>
          <p:cNvCxnSpPr>
            <a:cxnSpLocks/>
          </p:cNvCxnSpPr>
          <p:nvPr/>
        </p:nvCxnSpPr>
        <p:spPr>
          <a:xfrm>
            <a:off x="8996639" y="2802756"/>
            <a:ext cx="635995" cy="0"/>
          </a:xfrm>
          <a:prstGeom prst="straightConnector1">
            <a:avLst/>
          </a:prstGeom>
          <a:ln w="381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2E8621F3-5B07-4D46-839E-64BA8BD4B21E}"/>
              </a:ext>
            </a:extLst>
          </p:cNvPr>
          <p:cNvSpPr txBox="1"/>
          <p:nvPr/>
        </p:nvSpPr>
        <p:spPr>
          <a:xfrm>
            <a:off x="3830993" y="2426797"/>
            <a:ext cx="942272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33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jsonify</a:t>
            </a:r>
            <a:r>
              <a:rPr lang="en-US" sz="933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DF69964-1CEE-C645-8FF5-961548A40697}"/>
              </a:ext>
            </a:extLst>
          </p:cNvPr>
          <p:cNvSpPr txBox="1"/>
          <p:nvPr/>
        </p:nvSpPr>
        <p:spPr>
          <a:xfrm>
            <a:off x="4488624" y="3147651"/>
            <a:ext cx="1222281" cy="42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67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5. Expose data as JSON API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2E439F63-BA05-B348-BF3A-05577A2EF3B0}"/>
              </a:ext>
            </a:extLst>
          </p:cNvPr>
          <p:cNvSpPr txBox="1"/>
          <p:nvPr/>
        </p:nvSpPr>
        <p:spPr>
          <a:xfrm>
            <a:off x="1237229" y="4006242"/>
            <a:ext cx="1670800" cy="42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67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2. Preliminary preprocessing or analysis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1617291-02A2-B74A-B658-23C35139D943}"/>
              </a:ext>
            </a:extLst>
          </p:cNvPr>
          <p:cNvSpPr txBox="1"/>
          <p:nvPr/>
        </p:nvSpPr>
        <p:spPr>
          <a:xfrm>
            <a:off x="1407567" y="5346160"/>
            <a:ext cx="1330124" cy="42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67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3. Store in persistent database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604AFE6-B296-FC44-8DCC-757433B3EC74}"/>
              </a:ext>
            </a:extLst>
          </p:cNvPr>
          <p:cNvSpPr txBox="1"/>
          <p:nvPr/>
        </p:nvSpPr>
        <p:spPr>
          <a:xfrm>
            <a:off x="3232323" y="4091956"/>
            <a:ext cx="1197663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67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4. Query database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DB7342E-8E05-A947-826F-04C2E545BFFA}"/>
              </a:ext>
            </a:extLst>
          </p:cNvPr>
          <p:cNvSpPr txBox="1"/>
          <p:nvPr/>
        </p:nvSpPr>
        <p:spPr>
          <a:xfrm>
            <a:off x="1237230" y="2266649"/>
            <a:ext cx="1197663" cy="42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67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1. Read data from source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49998D5-FF69-8B4E-8D9D-5AF5A94A06AA}"/>
              </a:ext>
            </a:extLst>
          </p:cNvPr>
          <p:cNvSpPr txBox="1"/>
          <p:nvPr/>
        </p:nvSpPr>
        <p:spPr>
          <a:xfrm>
            <a:off x="6167333" y="3147651"/>
            <a:ext cx="1302865" cy="42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67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6. Read JSON API using JavaScript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DF0CFBC-1D82-5842-A238-8B0E66C7E1E5}"/>
              </a:ext>
            </a:extLst>
          </p:cNvPr>
          <p:cNvSpPr txBox="1"/>
          <p:nvPr/>
        </p:nvSpPr>
        <p:spPr>
          <a:xfrm>
            <a:off x="7779104" y="3199862"/>
            <a:ext cx="1428933" cy="42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67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7. Additional data preparation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3DE1CD0-4EA1-1646-8CC5-59C259E65105}"/>
              </a:ext>
            </a:extLst>
          </p:cNvPr>
          <p:cNvSpPr txBox="1"/>
          <p:nvPr/>
        </p:nvSpPr>
        <p:spPr>
          <a:xfrm>
            <a:off x="9632634" y="3599056"/>
            <a:ext cx="1820953" cy="42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67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8. Visualize and deploy into web dashboard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F3E556B-1E5B-A64E-BD24-58BD2D1DB94D}"/>
              </a:ext>
            </a:extLst>
          </p:cNvPr>
          <p:cNvSpPr txBox="1"/>
          <p:nvPr/>
        </p:nvSpPr>
        <p:spPr>
          <a:xfrm>
            <a:off x="336436" y="1582239"/>
            <a:ext cx="730072" cy="3181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67" dirty="0">
                <a:latin typeface="Montserrat" pitchFamily="2" charset="77"/>
              </a:rPr>
              <a:t>Python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B914A06-4508-F84A-B64F-EF52617388CD}"/>
              </a:ext>
            </a:extLst>
          </p:cNvPr>
          <p:cNvSpPr txBox="1"/>
          <p:nvPr/>
        </p:nvSpPr>
        <p:spPr>
          <a:xfrm>
            <a:off x="6281800" y="1582239"/>
            <a:ext cx="1841786" cy="3181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67" dirty="0">
                <a:latin typeface="Montserrat" pitchFamily="2" charset="77"/>
              </a:rPr>
              <a:t>JavaScript, HTML, CSS</a:t>
            </a:r>
          </a:p>
        </p:txBody>
      </p:sp>
      <p:cxnSp>
        <p:nvCxnSpPr>
          <p:cNvPr id="95" name="Curved Connector 94">
            <a:extLst>
              <a:ext uri="{FF2B5EF4-FFF2-40B4-BE49-F238E27FC236}">
                <a16:creationId xmlns:a16="http://schemas.microsoft.com/office/drawing/2014/main" id="{434C0AF2-C6A5-B94B-99CB-A5B82602DBD4}"/>
              </a:ext>
            </a:extLst>
          </p:cNvPr>
          <p:cNvCxnSpPr>
            <a:cxnSpLocks/>
          </p:cNvCxnSpPr>
          <p:nvPr/>
        </p:nvCxnSpPr>
        <p:spPr>
          <a:xfrm flipV="1">
            <a:off x="5752979" y="4257674"/>
            <a:ext cx="4856405" cy="1704041"/>
          </a:xfrm>
          <a:prstGeom prst="curvedConnector3">
            <a:avLst>
              <a:gd name="adj1" fmla="val 100211"/>
            </a:avLst>
          </a:prstGeom>
          <a:ln w="38100">
            <a:solidFill>
              <a:schemeClr val="accent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44E02E6C-3E34-6145-8A6A-189079644D3D}"/>
              </a:ext>
            </a:extLst>
          </p:cNvPr>
          <p:cNvSpPr txBox="1"/>
          <p:nvPr/>
        </p:nvSpPr>
        <p:spPr>
          <a:xfrm>
            <a:off x="7936522" y="5793749"/>
            <a:ext cx="3862173" cy="543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 dirty="0">
                <a:latin typeface="Montserrat" pitchFamily="2" charset="77"/>
              </a:rPr>
              <a:t>Flask route navigates user to HTML UI, which triggers JavaScript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851E0DBC-04DC-0D4F-B628-BCFEF291B5AD}"/>
              </a:ext>
            </a:extLst>
          </p:cNvPr>
          <p:cNvSpPr txBox="1"/>
          <p:nvPr/>
        </p:nvSpPr>
        <p:spPr>
          <a:xfrm>
            <a:off x="2562721" y="1923273"/>
            <a:ext cx="1197663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67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Flask App</a:t>
            </a:r>
          </a:p>
        </p:txBody>
      </p:sp>
    </p:spTree>
    <p:extLst>
      <p:ext uri="{BB962C8B-B14F-4D97-AF65-F5344CB8AC3E}">
        <p14:creationId xmlns:p14="http://schemas.microsoft.com/office/powerpoint/2010/main" val="2694493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0" grpId="0" animBg="1"/>
      <p:bldP spid="81" grpId="0"/>
      <p:bldP spid="82" grpId="0"/>
      <p:bldP spid="83" grpId="0"/>
      <p:bldP spid="84" grpId="0"/>
      <p:bldP spid="85" grpId="0"/>
      <p:bldP spid="86" grpId="0"/>
      <p:bldP spid="87" grpId="0"/>
      <p:bldP spid="88" grpId="0"/>
      <p:bldP spid="89" grpId="0"/>
      <p:bldP spid="92" grpId="0" animBg="1"/>
      <p:bldP spid="93" grpId="0" animBg="1"/>
      <p:bldP spid="10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280</Words>
  <Application>Microsoft Macintosh PowerPoint</Application>
  <PresentationFormat>Widescreen</PresentationFormat>
  <Paragraphs>31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Arial</vt:lpstr>
      <vt:lpstr>Calibri</vt:lpstr>
      <vt:lpstr>Calibri Light</vt:lpstr>
      <vt:lpstr>Menlo</vt:lpstr>
      <vt:lpstr>Montserrat</vt:lpstr>
      <vt:lpstr>Roboto</vt:lpstr>
      <vt:lpstr>Roboto Medium</vt:lpstr>
      <vt:lpstr>Office Theme</vt:lpstr>
      <vt:lpstr>Dashboard</vt:lpstr>
      <vt:lpstr>Viable architecture design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Dashboard</dc:title>
  <dc:creator>Collins, Stacie L</dc:creator>
  <cp:lastModifiedBy>Collins, Stacie L</cp:lastModifiedBy>
  <cp:revision>7</cp:revision>
  <dcterms:created xsi:type="dcterms:W3CDTF">2020-12-02T02:46:10Z</dcterms:created>
  <dcterms:modified xsi:type="dcterms:W3CDTF">2020-12-02T04:00:33Z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17fd314-d3e6-4b2b-9a1e-8046690df352_Enabled">
    <vt:lpwstr>true</vt:lpwstr>
  </property>
  <property fmtid="{D5CDD505-2E9C-101B-9397-08002B2CF9AE}" pid="3" name="MSIP_Label_717fd314-d3e6-4b2b-9a1e-8046690df352_SetDate">
    <vt:lpwstr>2020-12-02T02:46:12Z</vt:lpwstr>
  </property>
  <property fmtid="{D5CDD505-2E9C-101B-9397-08002B2CF9AE}" pid="4" name="MSIP_Label_717fd314-d3e6-4b2b-9a1e-8046690df352_Method">
    <vt:lpwstr>Standard</vt:lpwstr>
  </property>
  <property fmtid="{D5CDD505-2E9C-101B-9397-08002B2CF9AE}" pid="5" name="MSIP_Label_717fd314-d3e6-4b2b-9a1e-8046690df352_Name">
    <vt:lpwstr>Public</vt:lpwstr>
  </property>
  <property fmtid="{D5CDD505-2E9C-101B-9397-08002B2CF9AE}" pid="6" name="MSIP_Label_717fd314-d3e6-4b2b-9a1e-8046690df352_SiteId">
    <vt:lpwstr>593fa49a-b093-407c-9f67-1f50b77cb432</vt:lpwstr>
  </property>
  <property fmtid="{D5CDD505-2E9C-101B-9397-08002B2CF9AE}" pid="7" name="MSIP_Label_717fd314-d3e6-4b2b-9a1e-8046690df352_ActionId">
    <vt:lpwstr>88e0b539-7f00-48d7-a3d3-41da4b867224</vt:lpwstr>
  </property>
  <property fmtid="{D5CDD505-2E9C-101B-9397-08002B2CF9AE}" pid="8" name="MSIP_Label_717fd314-d3e6-4b2b-9a1e-8046690df352_ContentBits">
    <vt:lpwstr>0</vt:lpwstr>
  </property>
</Properties>
</file>

<file path=docProps/thumbnail.jpeg>
</file>